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70" r:id="rId11"/>
    <p:sldId id="269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F07020304040A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5833" autoAdjust="0"/>
  </p:normalViewPr>
  <p:slideViewPr>
    <p:cSldViewPr>
      <p:cViewPr varScale="1">
        <p:scale>
          <a:sx n="62" d="100"/>
          <a:sy n="62" d="100"/>
        </p:scale>
        <p:origin x="216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256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3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396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views/ContentAnalysis_16802957754920/SOCIALBUZZDASHBOARD?:language=en-GB&amp;publish=yes&amp;:display_count=n&amp;:origin=viz_share_link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62494" y="1114661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36908" y="107824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close-up of a graph&#10;&#10;Description automatically generated">
            <a:extLst>
              <a:ext uri="{FF2B5EF4-FFF2-40B4-BE49-F238E27FC236}">
                <a16:creationId xmlns:a16="http://schemas.microsoft.com/office/drawing/2014/main" id="{A9E31629-F27D-7756-E621-D618AED46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68" y="1"/>
            <a:ext cx="14689866" cy="10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89812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8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C3EF48-75D4-64B6-863A-C9A9882035B6}"/>
              </a:ext>
            </a:extLst>
          </p:cNvPr>
          <p:cNvSpPr txBox="1"/>
          <p:nvPr/>
        </p:nvSpPr>
        <p:spPr>
          <a:xfrm>
            <a:off x="10820295" y="1161805"/>
            <a:ext cx="7535403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Insights</a:t>
            </a:r>
          </a:p>
          <a:p>
            <a:endParaRPr lang="en-GB" sz="3200" b="1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﻿﻿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Social buzz users posted the most in May and January with a total of 2138 and 2126 posts respectively.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﻿Users generally post more on Mondays, which could be a good day to publish content to increase its reach.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﻿The most popular content category on Social buzz is "animals" followed by "science" related posts, indicating that posts based on facts and real-life experiences tend to attract individuals.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﻿There are over 100 ways that users can react to content, beyond the traditional likes, dislikes, and comments.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﻿The most commonly used reaction type is ”heart " indicating that posts that trigger an emotional response tend to generate more reactions</a:t>
            </a:r>
          </a:p>
        </p:txBody>
      </p:sp>
    </p:spTree>
    <p:extLst>
      <p:ext uri="{BB962C8B-B14F-4D97-AF65-F5344CB8AC3E}">
        <p14:creationId xmlns:p14="http://schemas.microsoft.com/office/powerpoint/2010/main" val="420693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355323" y="117345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89812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8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944F9B-F293-69FD-DF35-4F808A89CDBA}"/>
              </a:ext>
            </a:extLst>
          </p:cNvPr>
          <p:cNvSpPr txBox="1"/>
          <p:nvPr/>
        </p:nvSpPr>
        <p:spPr>
          <a:xfrm>
            <a:off x="10895440" y="1580430"/>
            <a:ext cx="693536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endParaRPr lang="en-GB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GB" sz="2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Tailor content strategies based on the identified top 5 categories to enhance user engagement.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sz="2400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GB" sz="2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and respond to prevalent reaction types to gauge audience sentiment and preferences.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sz="2400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GB" sz="2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strategic partnerships or collaborations related to these top 5 categories for increased visibility.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sz="2400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GB" sz="2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Leverage insights from post frequency by weekdays to optimize content scheduling for higher visibility and engagement.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5911C0-70DA-920F-E138-D280982CB0BD}"/>
              </a:ext>
            </a:extLst>
          </p:cNvPr>
          <p:cNvSpPr txBox="1"/>
          <p:nvPr/>
        </p:nvSpPr>
        <p:spPr>
          <a:xfrm>
            <a:off x="11826631" y="7919869"/>
            <a:ext cx="6101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G" sz="28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Interact with the Social Buzz Content Analysis dashboard</a:t>
            </a:r>
            <a:endParaRPr lang="en-N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7957" y="5981700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chemeClr val="bg1">
                    <a:lumMod val="85000"/>
                  </a:schemeClr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800" spc="-8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801" y="3285301"/>
            <a:ext cx="9004234" cy="6231719"/>
            <a:chOff x="-441053" y="0"/>
            <a:chExt cx="12005646" cy="830895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GB" sz="8000" b="1" i="0" dirty="0">
                  <a:solidFill>
                    <a:srgbClr val="7030A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Outline for Today</a:t>
              </a:r>
              <a:endParaRPr lang="en-US" sz="8000" b="1" spc="-8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41053" y="2298166"/>
              <a:ext cx="12005646" cy="60107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overview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57311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NG" sz="4000" dirty="0"/>
              <a:t>                                                                                                                    </a:t>
            </a:r>
          </a:p>
          <a:p>
            <a:r>
              <a:rPr lang="en-NG" sz="4000" dirty="0"/>
              <a:t>                          </a:t>
            </a:r>
            <a:r>
              <a:rPr lang="en-NG" sz="3200" dirty="0"/>
              <a:t>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57699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74529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spc="-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260C3-31D2-7437-3674-61B7CA7B22D9}"/>
              </a:ext>
            </a:extLst>
          </p:cNvPr>
          <p:cNvSpPr/>
          <p:nvPr/>
        </p:nvSpPr>
        <p:spPr>
          <a:xfrm>
            <a:off x="8456845" y="2601680"/>
            <a:ext cx="7207385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Social Buzz, a rapidly expanding technology unicorn, is poised for global scalability. To navigate this growth, Accenture has initiated a strategic 3-month Proof of Concept (POC) with a focus on three key areas:</a:t>
            </a:r>
          </a:p>
          <a:p>
            <a:endParaRPr lang="en-GB" sz="2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Conducting a comprehensive audit of Social Buzz's big data practices.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Providing strategic recommendations to ensure a successful IPO.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 of Social Buzz's vast content landscape to identify the top 5 most popular categories</a:t>
            </a:r>
            <a:endParaRPr lang="en-GB" sz="28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50522" y="2308954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800" spc="-8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9BBC04-B06C-9F9B-633D-ABAE325DE265}"/>
              </a:ext>
            </a:extLst>
          </p:cNvPr>
          <p:cNvSpPr/>
          <p:nvPr/>
        </p:nvSpPr>
        <p:spPr>
          <a:xfrm>
            <a:off x="2516511" y="4771792"/>
            <a:ext cx="6627489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over 100,000 daily posts and a staggering 36.5 million pieces of content annually, Social Buzz faces the challenge of capitalizing on this immense volume. The pivotal question emerges:</a:t>
            </a:r>
            <a:endParaRPr lang="en-GB" sz="28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the company effectively harness and monetize this abundance?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nalysis to identify Social Buzz's top 5 most popular content categories</a:t>
            </a:r>
            <a:r>
              <a:rPr lang="en-GB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Söhne"/>
              </a:rPr>
              <a:t>.</a:t>
            </a:r>
            <a:endParaRPr lang="en-GB" sz="28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11723600" y="1012911"/>
            <a:ext cx="2187334" cy="212308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4928870" y="0"/>
                  <a:pt x="6350000" y="1421130"/>
                  <a:pt x="6350000" y="3175000"/>
                </a:cubicBezTo>
                <a:cubicBezTo>
                  <a:pt x="6350000" y="4928870"/>
                  <a:pt x="4928870" y="6350000"/>
                  <a:pt x="3175000" y="6350000"/>
                </a:cubicBezTo>
                <a:cubicBezTo>
                  <a:pt x="1421130" y="6350000"/>
                  <a:pt x="0" y="4928870"/>
                  <a:pt x="0" y="3175000"/>
                </a:cubicBezTo>
                <a:cubicBezTo>
                  <a:pt x="0" y="1421130"/>
                  <a:pt x="1421130" y="0"/>
                  <a:pt x="31750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533400" y="811878"/>
            <a:ext cx="9939844" cy="9474693"/>
            <a:chOff x="0" y="0"/>
            <a:chExt cx="13253125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60162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Analytics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58BF94-10BC-D6FA-AC42-D974FC876A93}"/>
              </a:ext>
            </a:extLst>
          </p:cNvPr>
          <p:cNvSpPr/>
          <p:nvPr/>
        </p:nvSpPr>
        <p:spPr>
          <a:xfrm>
            <a:off x="14011133" y="7398383"/>
            <a:ext cx="29241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Fleming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3355A0-80F2-CC79-9E40-0BD85BD3D419}"/>
              </a:ext>
            </a:extLst>
          </p:cNvPr>
          <p:cNvSpPr/>
          <p:nvPr/>
        </p:nvSpPr>
        <p:spPr>
          <a:xfrm>
            <a:off x="14011133" y="8065570"/>
            <a:ext cx="35343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40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Chief Technical Architect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9790C-B169-7B98-DD31-99E8AE713C2C}"/>
              </a:ext>
            </a:extLst>
          </p:cNvPr>
          <p:cNvSpPr/>
          <p:nvPr/>
        </p:nvSpPr>
        <p:spPr>
          <a:xfrm>
            <a:off x="14011133" y="4700130"/>
            <a:ext cx="29241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Marcus Rompton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F15A65-CEA5-9FA2-A90C-5352579DBBF1}"/>
              </a:ext>
            </a:extLst>
          </p:cNvPr>
          <p:cNvSpPr/>
          <p:nvPr/>
        </p:nvSpPr>
        <p:spPr>
          <a:xfrm>
            <a:off x="14017102" y="5254697"/>
            <a:ext cx="23439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Senior Principal</a:t>
            </a:r>
            <a:endParaRPr lang="en-GB" sz="24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06A972-0B3C-D335-E3B5-4E0EECD8EFC3}"/>
              </a:ext>
            </a:extLst>
          </p:cNvPr>
          <p:cNvSpPr/>
          <p:nvPr/>
        </p:nvSpPr>
        <p:spPr>
          <a:xfrm>
            <a:off x="13878853" y="1533524"/>
            <a:ext cx="28651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Tolulope Okerayi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FD274A-C0C1-3E7F-E3BB-4DDF2E317B79}"/>
              </a:ext>
            </a:extLst>
          </p:cNvPr>
          <p:cNvSpPr/>
          <p:nvPr/>
        </p:nvSpPr>
        <p:spPr>
          <a:xfrm>
            <a:off x="13928161" y="2063432"/>
            <a:ext cx="19133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800" spc="-8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E400DD-A63D-578E-ED3F-A66BBE8740CB}"/>
              </a:ext>
            </a:extLst>
          </p:cNvPr>
          <p:cNvSpPr/>
          <p:nvPr/>
        </p:nvSpPr>
        <p:spPr>
          <a:xfrm>
            <a:off x="4712945" y="2982132"/>
            <a:ext cx="58088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9602C5-5C81-53D5-43C3-DB71B42A44FD}"/>
              </a:ext>
            </a:extLst>
          </p:cNvPr>
          <p:cNvSpPr/>
          <p:nvPr/>
        </p:nvSpPr>
        <p:spPr>
          <a:xfrm>
            <a:off x="3552031" y="1381043"/>
            <a:ext cx="58088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FBA90A-E1DD-4B18-2200-ECF2F1706E96}"/>
              </a:ext>
            </a:extLst>
          </p:cNvPr>
          <p:cNvSpPr/>
          <p:nvPr/>
        </p:nvSpPr>
        <p:spPr>
          <a:xfrm>
            <a:off x="9529441" y="7752381"/>
            <a:ext cx="58088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GB" sz="44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CF69C9-7FD3-70D2-057F-FCF14ADABC9B}"/>
              </a:ext>
            </a:extLst>
          </p:cNvPr>
          <p:cNvSpPr/>
          <p:nvPr/>
        </p:nvSpPr>
        <p:spPr>
          <a:xfrm>
            <a:off x="6764685" y="4571925"/>
            <a:ext cx="58088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A01D90-8BA7-76D7-B32D-6FC920FCDAF1}"/>
              </a:ext>
            </a:extLst>
          </p:cNvPr>
          <p:cNvSpPr/>
          <p:nvPr/>
        </p:nvSpPr>
        <p:spPr>
          <a:xfrm>
            <a:off x="8433260" y="6179005"/>
            <a:ext cx="580889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9C0C7-DB9E-BCB0-9301-C32F4F5EF16F}"/>
              </a:ext>
            </a:extLst>
          </p:cNvPr>
          <p:cNvSpPr txBox="1"/>
          <p:nvPr/>
        </p:nvSpPr>
        <p:spPr>
          <a:xfrm flipH="1">
            <a:off x="2727717" y="4969381"/>
            <a:ext cx="118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G" sz="4000" b="1" dirty="0">
                <a:latin typeface="Arial Rounded MT Bold" panose="020F0704030504030204" pitchFamily="34" charset="77"/>
              </a:rPr>
              <a:t>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76D68-968A-D125-B4A6-7D2CC084AE09}"/>
              </a:ext>
            </a:extLst>
          </p:cNvPr>
          <p:cNvSpPr/>
          <p:nvPr/>
        </p:nvSpPr>
        <p:spPr>
          <a:xfrm>
            <a:off x="1601563" y="5771260"/>
            <a:ext cx="36623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976D27-177E-307E-64D8-E80229ACACCA}"/>
              </a:ext>
            </a:extLst>
          </p:cNvPr>
          <p:cNvSpPr/>
          <p:nvPr/>
        </p:nvSpPr>
        <p:spPr>
          <a:xfrm>
            <a:off x="7515863" y="4789557"/>
            <a:ext cx="2180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endParaRPr lang="en-GB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175C4-93B5-1BBB-AA1B-B0DBA2ABD9A8}"/>
              </a:ext>
            </a:extLst>
          </p:cNvPr>
          <p:cNvSpPr/>
          <p:nvPr/>
        </p:nvSpPr>
        <p:spPr>
          <a:xfrm>
            <a:off x="6064926" y="5520186"/>
            <a:ext cx="508228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Top Content Category by Popularity Score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DCA0F-3516-BE0A-3C31-E0E5B9984016}"/>
              </a:ext>
            </a:extLst>
          </p:cNvPr>
          <p:cNvSpPr/>
          <p:nvPr/>
        </p:nvSpPr>
        <p:spPr>
          <a:xfrm>
            <a:off x="12282380" y="4929744"/>
            <a:ext cx="37481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Monday (3581)</a:t>
            </a:r>
            <a:endParaRPr lang="en-GB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326E86-71AF-8C06-538E-1C1366EB6C02}"/>
              </a:ext>
            </a:extLst>
          </p:cNvPr>
          <p:cNvSpPr/>
          <p:nvPr/>
        </p:nvSpPr>
        <p:spPr>
          <a:xfrm>
            <a:off x="11809180" y="5677267"/>
            <a:ext cx="487725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Highest Weekly Post Volume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698" y="8097730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F9D62F19-1A2C-F6C3-86D0-00E8C42B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28700"/>
            <a:ext cx="12857646" cy="82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752" y="799264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pie chart with text overlay&#10;&#10;Description automatically generated">
            <a:extLst>
              <a:ext uri="{FF2B5EF4-FFF2-40B4-BE49-F238E27FC236}">
                <a16:creationId xmlns:a16="http://schemas.microsoft.com/office/drawing/2014/main" id="{EDCD0CE0-C1C5-87FE-89E1-E5DABC448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8" y="781697"/>
            <a:ext cx="9445952" cy="92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432</Words>
  <Application>Microsoft Macintosh PowerPoint</Application>
  <PresentationFormat>Custom</PresentationFormat>
  <Paragraphs>104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Helvetica</vt:lpstr>
      <vt:lpstr>Arial</vt:lpstr>
      <vt:lpstr>Graphik Regular</vt:lpstr>
      <vt:lpstr>Arial Rounded MT Bold</vt:lpstr>
      <vt:lpstr>Clear Sans Regular Bold</vt:lpstr>
      <vt:lpstr>Calibri</vt:lpstr>
      <vt:lpstr>Wingdings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Tolulope Okerayi</cp:lastModifiedBy>
  <cp:revision>20</cp:revision>
  <dcterms:created xsi:type="dcterms:W3CDTF">2006-08-16T00:00:00Z</dcterms:created>
  <dcterms:modified xsi:type="dcterms:W3CDTF">2024-01-13T16:08:37Z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2023-03-25T22:02:53Z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a4aff254-a793-4626-beed-d492cfc1c180</vt:lpwstr>
  </property>
  <property fmtid="{D5CDD505-2E9C-101B-9397-08002B2CF9AE}" pid="7" name="MSIP_Label_defa4170-0d19-0005-0004-bc88714345d2_ActionId">
    <vt:lpwstr>e4af4dfa-039e-4f5a-b038-9c8d2d77e8eb</vt:lpwstr>
  </property>
  <property fmtid="{D5CDD505-2E9C-101B-9397-08002B2CF9AE}" pid="8" name="MSIP_Label_defa4170-0d19-0005-0004-bc88714345d2_ContentBits">
    <vt:lpwstr>0</vt:lpwstr>
  </property>
</Properties>
</file>